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256" r:id="rId2"/>
    <p:sldId id="283" r:id="rId3"/>
    <p:sldId id="257" r:id="rId4"/>
    <p:sldId id="281" r:id="rId5"/>
    <p:sldId id="274" r:id="rId6"/>
    <p:sldId id="275" r:id="rId7"/>
    <p:sldId id="276" r:id="rId8"/>
    <p:sldId id="282" r:id="rId9"/>
    <p:sldId id="278" r:id="rId10"/>
    <p:sldId id="279" r:id="rId11"/>
  </p:sldIdLst>
  <p:sldSz cx="9144000" cy="6858000" type="screen4x3"/>
  <p:notesSz cx="7010400" cy="9236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549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6" d="100"/>
          <a:sy n="66" d="100"/>
        </p:scale>
        <p:origin x="-558" y="-114"/>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1804"/>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970938" y="0"/>
            <a:ext cx="3037840" cy="461804"/>
          </a:xfrm>
          <a:prstGeom prst="rect">
            <a:avLst/>
          </a:prstGeom>
        </p:spPr>
        <p:txBody>
          <a:bodyPr vert="horz" lIns="91440" tIns="45720" rIns="91440" bIns="45720" rtlCol="0"/>
          <a:lstStyle>
            <a:lvl1pPr algn="r">
              <a:defRPr sz="1200"/>
            </a:lvl1pPr>
          </a:lstStyle>
          <a:p>
            <a:fld id="{6540A825-CFA0-45EF-A8D8-BC07A0097422}" type="datetimeFigureOut">
              <a:rPr lang="en-US" smtClean="0"/>
              <a:pPr/>
              <a:t>4/15/2013</a:t>
            </a:fld>
            <a:endParaRPr lang="en-US" dirty="0"/>
          </a:p>
        </p:txBody>
      </p:sp>
      <p:sp>
        <p:nvSpPr>
          <p:cNvPr id="4" name="Slide Image Placeholder 3"/>
          <p:cNvSpPr>
            <a:spLocks noGrp="1" noRot="1" noChangeAspect="1"/>
          </p:cNvSpPr>
          <p:nvPr>
            <p:ph type="sldImg" idx="2"/>
          </p:nvPr>
        </p:nvSpPr>
        <p:spPr>
          <a:xfrm>
            <a:off x="1195388" y="692150"/>
            <a:ext cx="4619625" cy="3463925"/>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701040" y="4387136"/>
            <a:ext cx="5608320" cy="4156234"/>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772669"/>
            <a:ext cx="3037840" cy="461804"/>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772669"/>
            <a:ext cx="3037840" cy="461804"/>
          </a:xfrm>
          <a:prstGeom prst="rect">
            <a:avLst/>
          </a:prstGeom>
        </p:spPr>
        <p:txBody>
          <a:bodyPr vert="horz" lIns="91440" tIns="45720" rIns="91440" bIns="45720" rtlCol="0" anchor="b"/>
          <a:lstStyle>
            <a:lvl1pPr algn="r">
              <a:defRPr sz="1200"/>
            </a:lvl1pPr>
          </a:lstStyle>
          <a:p>
            <a:fld id="{848D6703-3818-474F-8CB8-978919899534}" type="slidenum">
              <a:rPr lang="en-US" smtClean="0"/>
              <a:pPr/>
              <a:t>‹#›</a:t>
            </a:fld>
            <a:endParaRPr lang="en-US" dirty="0"/>
          </a:p>
        </p:txBody>
      </p:sp>
    </p:spTree>
    <p:extLst>
      <p:ext uri="{BB962C8B-B14F-4D97-AF65-F5344CB8AC3E}">
        <p14:creationId xmlns:p14="http://schemas.microsoft.com/office/powerpoint/2010/main" val="177918169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txBox="1">
            <a:spLocks noGrp="1" noChangeArrowheads="1"/>
          </p:cNvSpPr>
          <p:nvPr/>
        </p:nvSpPr>
        <p:spPr bwMode="auto">
          <a:xfrm>
            <a:off x="3969691" y="8784964"/>
            <a:ext cx="3040713" cy="451113"/>
          </a:xfrm>
          <a:prstGeom prst="rect">
            <a:avLst/>
          </a:prstGeom>
          <a:noFill/>
          <a:ln w="9525">
            <a:noFill/>
            <a:miter lim="800000"/>
            <a:headEnd/>
            <a:tailEnd/>
          </a:ln>
        </p:spPr>
        <p:txBody>
          <a:bodyPr lIns="92671" tIns="46337" rIns="92671" bIns="46337" anchor="b"/>
          <a:lstStyle/>
          <a:p>
            <a:pPr algn="r" defTabSz="909638">
              <a:lnSpc>
                <a:spcPct val="100000"/>
              </a:lnSpc>
            </a:pPr>
            <a:fld id="{C9793378-F9E5-4957-ABF5-0C7F25DD59B4}" type="slidenum">
              <a:rPr lang="en-US" sz="1800" b="0"/>
              <a:pPr algn="r" defTabSz="909638">
                <a:lnSpc>
                  <a:spcPct val="100000"/>
                </a:lnSpc>
              </a:pPr>
              <a:t>8</a:t>
            </a:fld>
            <a:endParaRPr lang="en-US" sz="1800" b="0" dirty="0"/>
          </a:p>
        </p:txBody>
      </p:sp>
      <p:sp>
        <p:nvSpPr>
          <p:cNvPr id="37891" name="Rectangle 2"/>
          <p:cNvSpPr>
            <a:spLocks noGrp="1" noRot="1" noChangeAspect="1" noChangeArrowheads="1" noTextEdit="1"/>
          </p:cNvSpPr>
          <p:nvPr>
            <p:ph type="sldImg"/>
          </p:nvPr>
        </p:nvSpPr>
        <p:spPr>
          <a:ln/>
        </p:spPr>
      </p:sp>
      <p:sp>
        <p:nvSpPr>
          <p:cNvPr id="37892" name="Rectangle 3"/>
          <p:cNvSpPr>
            <a:spLocks noGrp="1" noChangeArrowheads="1"/>
          </p:cNvSpPr>
          <p:nvPr>
            <p:ph type="body" idx="1"/>
          </p:nvPr>
        </p:nvSpPr>
        <p:spPr>
          <a:noFill/>
          <a:ln/>
        </p:spPr>
        <p:txBody>
          <a:bodyPr/>
          <a:lstStyle/>
          <a:p>
            <a:pPr eaLnBrk="1" hangingPunct="1"/>
            <a:endParaRPr lang="en-US" dirty="0"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2B784F2-A8F1-4BA9-A12A-123413C55B02}" type="datetimeFigureOut">
              <a:rPr lang="en-US" smtClean="0"/>
              <a:pPr/>
              <a:t>4/15/2013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CED7893-3DAF-4107-AB6A-ED349E995057}"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2B784F2-A8F1-4BA9-A12A-123413C55B02}" type="datetimeFigureOut">
              <a:rPr lang="en-US" smtClean="0"/>
              <a:pPr/>
              <a:t>4/15/2013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CED7893-3DAF-4107-AB6A-ED349E995057}"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2B784F2-A8F1-4BA9-A12A-123413C55B02}" type="datetimeFigureOut">
              <a:rPr lang="en-US" smtClean="0"/>
              <a:pPr/>
              <a:t>4/15/2013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CED7893-3DAF-4107-AB6A-ED349E995057}"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2B784F2-A8F1-4BA9-A12A-123413C55B02}" type="datetimeFigureOut">
              <a:rPr lang="en-US" smtClean="0"/>
              <a:pPr/>
              <a:t>4/15/2013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CED7893-3DAF-4107-AB6A-ED349E995057}"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2B784F2-A8F1-4BA9-A12A-123413C55B02}" type="datetimeFigureOut">
              <a:rPr lang="en-US" smtClean="0"/>
              <a:pPr/>
              <a:t>4/15/2013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CED7893-3DAF-4107-AB6A-ED349E995057}"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2B784F2-A8F1-4BA9-A12A-123413C55B02}" type="datetimeFigureOut">
              <a:rPr lang="en-US" smtClean="0"/>
              <a:pPr/>
              <a:t>4/15/2013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CED7893-3DAF-4107-AB6A-ED349E995057}"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2B784F2-A8F1-4BA9-A12A-123413C55B02}" type="datetimeFigureOut">
              <a:rPr lang="en-US" smtClean="0"/>
              <a:pPr/>
              <a:t>4/15/2013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CED7893-3DAF-4107-AB6A-ED349E995057}"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2B784F2-A8F1-4BA9-A12A-123413C55B02}" type="datetimeFigureOut">
              <a:rPr lang="en-US" smtClean="0"/>
              <a:pPr/>
              <a:t>4/15/2013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CED7893-3DAF-4107-AB6A-ED349E995057}"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2B784F2-A8F1-4BA9-A12A-123413C55B02}" type="datetimeFigureOut">
              <a:rPr lang="en-US" smtClean="0"/>
              <a:pPr/>
              <a:t>4/15/2013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CED7893-3DAF-4107-AB6A-ED349E995057}"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2B784F2-A8F1-4BA9-A12A-123413C55B02}" type="datetimeFigureOut">
              <a:rPr lang="en-US" smtClean="0"/>
              <a:pPr/>
              <a:t>4/15/2013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CED7893-3DAF-4107-AB6A-ED349E995057}"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2B784F2-A8F1-4BA9-A12A-123413C55B02}" type="datetimeFigureOut">
              <a:rPr lang="en-US" smtClean="0"/>
              <a:pPr/>
              <a:t>4/15/2013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CED7893-3DAF-4107-AB6A-ED349E995057}"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2B784F2-A8F1-4BA9-A12A-123413C55B02}" type="datetimeFigureOut">
              <a:rPr lang="en-US" smtClean="0"/>
              <a:pPr/>
              <a:t>4/15/2013</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CED7893-3DAF-4107-AB6A-ED349E995057}"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t="-3000" b="-3000"/>
          </a:stretch>
        </a:blipFill>
        <a:effectLst/>
      </p:bgPr>
    </p:bg>
    <p:spTree>
      <p:nvGrpSpPr>
        <p:cNvPr id="1" name=""/>
        <p:cNvGrpSpPr/>
        <p:nvPr/>
      </p:nvGrpSpPr>
      <p:grpSpPr>
        <a:xfrm>
          <a:off x="0" y="0"/>
          <a:ext cx="0" cy="0"/>
          <a:chOff x="0" y="0"/>
          <a:chExt cx="0" cy="0"/>
        </a:xfrm>
      </p:grpSpPr>
      <p:sp>
        <p:nvSpPr>
          <p:cNvPr id="4" name="Subtitle 2"/>
          <p:cNvSpPr>
            <a:spLocks noGrp="1"/>
          </p:cNvSpPr>
          <p:nvPr>
            <p:ph type="subTitle" idx="1"/>
          </p:nvPr>
        </p:nvSpPr>
        <p:spPr>
          <a:xfrm>
            <a:off x="0" y="2057400"/>
            <a:ext cx="9144000" cy="1752600"/>
          </a:xfrm>
        </p:spPr>
        <p:txBody>
          <a:bodyPr>
            <a:normAutofit/>
          </a:bodyPr>
          <a:lstStyle/>
          <a:p>
            <a:r>
              <a:rPr lang="en-US" sz="4000" i="1" dirty="0">
                <a:solidFill>
                  <a:srgbClr val="005490"/>
                </a:solidFill>
              </a:rPr>
              <a:t> </a:t>
            </a:r>
            <a:endParaRPr lang="en-US" sz="4000" i="1" dirty="0" smtClean="0">
              <a:solidFill>
                <a:srgbClr val="005490"/>
              </a:solidFill>
            </a:endParaRPr>
          </a:p>
          <a:p>
            <a:r>
              <a:rPr lang="en-US" sz="4800" dirty="0" smtClean="0">
                <a:solidFill>
                  <a:srgbClr val="005490"/>
                </a:solidFill>
                <a:latin typeface="Cambria" pitchFamily="18" charset="0"/>
              </a:rPr>
              <a:t>Cyber Security Project Update</a:t>
            </a:r>
            <a:endParaRPr lang="en-US" sz="2000" dirty="0" smtClean="0">
              <a:solidFill>
                <a:schemeClr val="tx1"/>
              </a:solidFill>
            </a:endParaRPr>
          </a:p>
        </p:txBody>
      </p:sp>
      <p:sp>
        <p:nvSpPr>
          <p:cNvPr id="6" name="Subtitle 2"/>
          <p:cNvSpPr txBox="1">
            <a:spLocks/>
          </p:cNvSpPr>
          <p:nvPr/>
        </p:nvSpPr>
        <p:spPr>
          <a:xfrm>
            <a:off x="0" y="3733800"/>
            <a:ext cx="9144000" cy="2743200"/>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r>
              <a:rPr lang="en-US" sz="4000" i="1" dirty="0" smtClean="0">
                <a:solidFill>
                  <a:schemeClr val="tx1"/>
                </a:solidFill>
              </a:rPr>
              <a:t> </a:t>
            </a:r>
            <a:r>
              <a:rPr lang="en-US" sz="2000" dirty="0" smtClean="0">
                <a:solidFill>
                  <a:schemeClr val="tx1"/>
                </a:solidFill>
              </a:rPr>
              <a:t>Marcia Adams</a:t>
            </a:r>
            <a:br>
              <a:rPr lang="en-US" sz="2000" dirty="0" smtClean="0">
                <a:solidFill>
                  <a:schemeClr val="tx1"/>
                </a:solidFill>
              </a:rPr>
            </a:br>
            <a:r>
              <a:rPr lang="en-US" sz="2000" dirty="0" smtClean="0">
                <a:solidFill>
                  <a:schemeClr val="tx1"/>
                </a:solidFill>
              </a:rPr>
              <a:t>SC Budget and Control Board</a:t>
            </a:r>
            <a:r>
              <a:rPr lang="en-US" sz="2000" dirty="0" smtClean="0">
                <a:solidFill>
                  <a:srgbClr val="005490"/>
                </a:solidFill>
              </a:rPr>
              <a:t/>
            </a:r>
            <a:br>
              <a:rPr lang="en-US" sz="2000" dirty="0" smtClean="0">
                <a:solidFill>
                  <a:srgbClr val="005490"/>
                </a:solidFill>
              </a:rPr>
            </a:br>
            <a:r>
              <a:rPr lang="en-US" sz="2000" dirty="0" smtClean="0">
                <a:solidFill>
                  <a:srgbClr val="005490"/>
                </a:solidFill>
              </a:rPr>
              <a:t/>
            </a:r>
            <a:br>
              <a:rPr lang="en-US" sz="2000" dirty="0" smtClean="0">
                <a:solidFill>
                  <a:srgbClr val="005490"/>
                </a:solidFill>
              </a:rPr>
            </a:br>
            <a:endParaRPr lang="en-US" sz="1000" dirty="0" smtClean="0">
              <a:solidFill>
                <a:srgbClr val="005490"/>
              </a:solidFill>
            </a:endParaRPr>
          </a:p>
          <a:p>
            <a:r>
              <a:rPr lang="en-US" sz="2000" dirty="0" smtClean="0">
                <a:solidFill>
                  <a:schemeClr val="tx1"/>
                </a:solidFill>
              </a:rPr>
              <a:t>Senate Finance Committee</a:t>
            </a:r>
          </a:p>
          <a:p>
            <a:r>
              <a:rPr lang="en-US" sz="2000" dirty="0" smtClean="0">
                <a:solidFill>
                  <a:schemeClr val="tx1"/>
                </a:solidFill>
              </a:rPr>
              <a:t>April 16, 2013</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t="-3000" b="-3000"/>
          </a:stretch>
        </a:blipFill>
        <a:effectLst/>
      </p:bgPr>
    </p:bg>
    <p:spTree>
      <p:nvGrpSpPr>
        <p:cNvPr id="1" name=""/>
        <p:cNvGrpSpPr/>
        <p:nvPr/>
      </p:nvGrpSpPr>
      <p:grpSpPr>
        <a:xfrm>
          <a:off x="0" y="0"/>
          <a:ext cx="0" cy="0"/>
          <a:chOff x="0" y="0"/>
          <a:chExt cx="0" cy="0"/>
        </a:xfrm>
      </p:grpSpPr>
      <p:sp>
        <p:nvSpPr>
          <p:cNvPr id="4" name="Content Placeholder 1"/>
          <p:cNvSpPr>
            <a:spLocks noGrp="1"/>
          </p:cNvSpPr>
          <p:nvPr>
            <p:ph idx="1"/>
          </p:nvPr>
        </p:nvSpPr>
        <p:spPr>
          <a:xfrm>
            <a:off x="457200" y="1600200"/>
            <a:ext cx="8229600" cy="4953000"/>
          </a:xfrm>
        </p:spPr>
        <p:txBody>
          <a:bodyPr>
            <a:noAutofit/>
          </a:bodyPr>
          <a:lstStyle/>
          <a:p>
            <a:r>
              <a:rPr lang="en-US" sz="2400" dirty="0" smtClean="0"/>
              <a:t>Fiscal Impact for Division of Information Security may change based upon project recommendations regarding duties, roles, and responsibilities of this office</a:t>
            </a:r>
          </a:p>
          <a:p>
            <a:r>
              <a:rPr lang="en-US" sz="2400" dirty="0" smtClean="0"/>
              <a:t>Additional operational duties (such as network monitoring, forensic analysis, breach response, Privacy Officer, etc.) would increase cost estimates</a:t>
            </a:r>
            <a:endParaRPr lang="en-US" sz="2400" dirty="0"/>
          </a:p>
        </p:txBody>
      </p:sp>
      <p:sp>
        <p:nvSpPr>
          <p:cNvPr id="5" name="Title 1"/>
          <p:cNvSpPr>
            <a:spLocks noGrp="1"/>
          </p:cNvSpPr>
          <p:nvPr>
            <p:ph type="title"/>
          </p:nvPr>
        </p:nvSpPr>
        <p:spPr>
          <a:xfrm>
            <a:off x="457200" y="274638"/>
            <a:ext cx="8229600" cy="1143000"/>
          </a:xfrm>
        </p:spPr>
        <p:txBody>
          <a:bodyPr>
            <a:normAutofit/>
          </a:bodyPr>
          <a:lstStyle/>
          <a:p>
            <a:pPr algn="l"/>
            <a:r>
              <a:rPr lang="en-US" sz="3600" dirty="0" smtClean="0">
                <a:solidFill>
                  <a:srgbClr val="005490"/>
                </a:solidFill>
              </a:rPr>
              <a:t>S. 334 – Fiscal Impact</a:t>
            </a:r>
            <a:endParaRPr lang="en-US" sz="3600" dirty="0">
              <a:solidFill>
                <a:srgbClr val="005490"/>
              </a:solidFill>
            </a:endParaRPr>
          </a:p>
        </p:txBody>
      </p:sp>
    </p:spTree>
    <p:extLst>
      <p:ext uri="{BB962C8B-B14F-4D97-AF65-F5344CB8AC3E}">
        <p14:creationId xmlns:p14="http://schemas.microsoft.com/office/powerpoint/2010/main" val="32056437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t="-3000" b="-3000"/>
          </a:stretch>
        </a:blipFill>
        <a:effectLst/>
      </p:bgPr>
    </p:bg>
    <p:spTree>
      <p:nvGrpSpPr>
        <p:cNvPr id="1" name=""/>
        <p:cNvGrpSpPr/>
        <p:nvPr/>
      </p:nvGrpSpPr>
      <p:grpSpPr>
        <a:xfrm>
          <a:off x="0" y="0"/>
          <a:ext cx="0" cy="0"/>
          <a:chOff x="0" y="0"/>
          <a:chExt cx="0" cy="0"/>
        </a:xfrm>
      </p:grpSpPr>
      <p:sp>
        <p:nvSpPr>
          <p:cNvPr id="4" name="Content Placeholder 1"/>
          <p:cNvSpPr>
            <a:spLocks noGrp="1"/>
          </p:cNvSpPr>
          <p:nvPr>
            <p:ph idx="1"/>
          </p:nvPr>
        </p:nvSpPr>
        <p:spPr>
          <a:xfrm>
            <a:off x="457200" y="1600200"/>
            <a:ext cx="8229600" cy="4953000"/>
          </a:xfrm>
        </p:spPr>
        <p:txBody>
          <a:bodyPr>
            <a:noAutofit/>
          </a:bodyPr>
          <a:lstStyle/>
          <a:p>
            <a:r>
              <a:rPr lang="en-US" sz="2400" dirty="0" smtClean="0"/>
              <a:t>Contract Information</a:t>
            </a:r>
          </a:p>
          <a:p>
            <a:r>
              <a:rPr lang="en-US" sz="2400" dirty="0" smtClean="0"/>
              <a:t>Project Activities and Timeline</a:t>
            </a:r>
          </a:p>
          <a:p>
            <a:r>
              <a:rPr lang="en-US" sz="2400" dirty="0" smtClean="0"/>
              <a:t>Project Status</a:t>
            </a:r>
          </a:p>
          <a:p>
            <a:r>
              <a:rPr lang="en-US" sz="2400" dirty="0" smtClean="0"/>
              <a:t>Fiscal Impact - S.334</a:t>
            </a:r>
          </a:p>
          <a:p>
            <a:pPr>
              <a:buNone/>
            </a:pPr>
            <a:endParaRPr lang="en-US" sz="2400" dirty="0"/>
          </a:p>
        </p:txBody>
      </p:sp>
      <p:sp>
        <p:nvSpPr>
          <p:cNvPr id="5" name="Title 1"/>
          <p:cNvSpPr>
            <a:spLocks noGrp="1"/>
          </p:cNvSpPr>
          <p:nvPr>
            <p:ph type="title"/>
          </p:nvPr>
        </p:nvSpPr>
        <p:spPr>
          <a:xfrm>
            <a:off x="457200" y="274638"/>
            <a:ext cx="8229600" cy="1143000"/>
          </a:xfrm>
        </p:spPr>
        <p:txBody>
          <a:bodyPr>
            <a:normAutofit/>
          </a:bodyPr>
          <a:lstStyle/>
          <a:p>
            <a:pPr algn="l"/>
            <a:r>
              <a:rPr lang="en-US" sz="3600" dirty="0" smtClean="0">
                <a:solidFill>
                  <a:srgbClr val="005490"/>
                </a:solidFill>
              </a:rPr>
              <a:t>Agenda</a:t>
            </a:r>
            <a:endParaRPr lang="en-US" sz="3600" dirty="0">
              <a:solidFill>
                <a:srgbClr val="005490"/>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t="-3000" b="-3000"/>
          </a:stretch>
        </a:blipFill>
        <a:effectLst/>
      </p:bgPr>
    </p:bg>
    <p:spTree>
      <p:nvGrpSpPr>
        <p:cNvPr id="1" name=""/>
        <p:cNvGrpSpPr/>
        <p:nvPr/>
      </p:nvGrpSpPr>
      <p:grpSpPr>
        <a:xfrm>
          <a:off x="0" y="0"/>
          <a:ext cx="0" cy="0"/>
          <a:chOff x="0" y="0"/>
          <a:chExt cx="0" cy="0"/>
        </a:xfrm>
      </p:grpSpPr>
      <p:sp>
        <p:nvSpPr>
          <p:cNvPr id="4" name="Content Placeholder 1"/>
          <p:cNvSpPr>
            <a:spLocks noGrp="1"/>
          </p:cNvSpPr>
          <p:nvPr>
            <p:ph idx="1"/>
          </p:nvPr>
        </p:nvSpPr>
        <p:spPr>
          <a:xfrm>
            <a:off x="457200" y="1600200"/>
            <a:ext cx="8229600" cy="4953000"/>
          </a:xfrm>
        </p:spPr>
        <p:txBody>
          <a:bodyPr>
            <a:noAutofit/>
          </a:bodyPr>
          <a:lstStyle/>
          <a:p>
            <a:pPr lvl="0"/>
            <a:r>
              <a:rPr lang="en-US" sz="2400" dirty="0" smtClean="0"/>
              <a:t>Contract authorized by 5 member Budget and Control Board</a:t>
            </a:r>
          </a:p>
          <a:p>
            <a:pPr lvl="0"/>
            <a:r>
              <a:rPr lang="en-US" sz="2400" dirty="0" smtClean="0"/>
              <a:t>Contract awarded in accordance with State Procurement Code to Deloitte and </a:t>
            </a:r>
            <a:r>
              <a:rPr lang="en-US" sz="2400" dirty="0" smtClean="0"/>
              <a:t>Touche</a:t>
            </a:r>
            <a:r>
              <a:rPr lang="en-US" sz="2400" dirty="0" smtClean="0"/>
              <a:t> on March 22, 2013</a:t>
            </a:r>
          </a:p>
          <a:p>
            <a:pPr lvl="0"/>
            <a:r>
              <a:rPr lang="en-US" sz="2400" dirty="0" smtClean="0"/>
              <a:t>Contract Value: $2,998,000</a:t>
            </a:r>
          </a:p>
          <a:p>
            <a:pPr lvl="0"/>
            <a:r>
              <a:rPr lang="en-US" sz="2400" dirty="0" smtClean="0"/>
              <a:t>Source of funds:  Statewide account for employer contributions used per Proviso 80A.25 of the 2012-2013 Appropriations Act</a:t>
            </a:r>
          </a:p>
          <a:p>
            <a:pPr lvl="0"/>
            <a:r>
              <a:rPr lang="en-US" sz="2400" dirty="0" smtClean="0"/>
              <a:t>Contract Term: 3 years (March 22, 2013 – March 2016)</a:t>
            </a:r>
            <a:endParaRPr lang="en-US" sz="2400" dirty="0"/>
          </a:p>
        </p:txBody>
      </p:sp>
      <p:sp>
        <p:nvSpPr>
          <p:cNvPr id="5" name="Title 1"/>
          <p:cNvSpPr>
            <a:spLocks noGrp="1"/>
          </p:cNvSpPr>
          <p:nvPr>
            <p:ph type="title"/>
          </p:nvPr>
        </p:nvSpPr>
        <p:spPr>
          <a:xfrm>
            <a:off x="457200" y="274638"/>
            <a:ext cx="8229600" cy="1143000"/>
          </a:xfrm>
        </p:spPr>
        <p:txBody>
          <a:bodyPr>
            <a:normAutofit/>
          </a:bodyPr>
          <a:lstStyle/>
          <a:p>
            <a:pPr algn="l"/>
            <a:r>
              <a:rPr lang="en-US" sz="3600" dirty="0" smtClean="0">
                <a:solidFill>
                  <a:srgbClr val="005490"/>
                </a:solidFill>
              </a:rPr>
              <a:t>Contract Information</a:t>
            </a:r>
            <a:endParaRPr lang="en-US" sz="3600" dirty="0">
              <a:solidFill>
                <a:srgbClr val="005490"/>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t="-3000" b="-3000"/>
          </a:stretch>
        </a:blipFill>
        <a:effectLst/>
      </p:bgPr>
    </p:bg>
    <p:spTree>
      <p:nvGrpSpPr>
        <p:cNvPr id="1" name=""/>
        <p:cNvGrpSpPr/>
        <p:nvPr/>
      </p:nvGrpSpPr>
      <p:grpSpPr>
        <a:xfrm>
          <a:off x="0" y="0"/>
          <a:ext cx="0" cy="0"/>
          <a:chOff x="0" y="0"/>
          <a:chExt cx="0" cy="0"/>
        </a:xfrm>
      </p:grpSpPr>
      <p:sp>
        <p:nvSpPr>
          <p:cNvPr id="4" name="Content Placeholder 1"/>
          <p:cNvSpPr>
            <a:spLocks noGrp="1"/>
          </p:cNvSpPr>
          <p:nvPr>
            <p:ph idx="1"/>
          </p:nvPr>
        </p:nvSpPr>
        <p:spPr>
          <a:xfrm>
            <a:off x="457200" y="1600200"/>
            <a:ext cx="8229600" cy="4953000"/>
          </a:xfrm>
        </p:spPr>
        <p:txBody>
          <a:bodyPr>
            <a:noAutofit/>
          </a:bodyPr>
          <a:lstStyle/>
          <a:p>
            <a:r>
              <a:rPr lang="en-US" sz="2400" b="1" dirty="0" smtClean="0"/>
              <a:t>Objective: </a:t>
            </a:r>
            <a:r>
              <a:rPr lang="en-US" sz="2400" dirty="0" smtClean="0"/>
              <a:t>Develop and assist in the implementation of a statewide information security (INFOSEC) program and assist in identifying and addressing serious information security vulnerabilities.</a:t>
            </a:r>
          </a:p>
          <a:p>
            <a:r>
              <a:rPr lang="en-US" sz="2400" dirty="0" smtClean="0"/>
              <a:t>Work will be completed through 2 Phases of Project (Task “A” and Task “B” Activities)  </a:t>
            </a:r>
          </a:p>
          <a:p>
            <a:r>
              <a:rPr lang="en-US" sz="2400" dirty="0" smtClean="0"/>
              <a:t>Deloitte began work on March 22, 2013 </a:t>
            </a:r>
          </a:p>
          <a:p>
            <a:pPr>
              <a:buNone/>
            </a:pPr>
            <a:endParaRPr lang="en-US" sz="2400" dirty="0"/>
          </a:p>
        </p:txBody>
      </p:sp>
      <p:sp>
        <p:nvSpPr>
          <p:cNvPr id="5" name="Title 1"/>
          <p:cNvSpPr>
            <a:spLocks noGrp="1"/>
          </p:cNvSpPr>
          <p:nvPr>
            <p:ph type="title"/>
          </p:nvPr>
        </p:nvSpPr>
        <p:spPr>
          <a:xfrm>
            <a:off x="457200" y="274638"/>
            <a:ext cx="8229600" cy="1143000"/>
          </a:xfrm>
        </p:spPr>
        <p:txBody>
          <a:bodyPr>
            <a:normAutofit/>
          </a:bodyPr>
          <a:lstStyle/>
          <a:p>
            <a:pPr algn="l"/>
            <a:r>
              <a:rPr lang="en-US" sz="3600" dirty="0" smtClean="0">
                <a:solidFill>
                  <a:srgbClr val="005490"/>
                </a:solidFill>
              </a:rPr>
              <a:t>Project Activities and Timeline</a:t>
            </a:r>
            <a:endParaRPr lang="en-US" sz="3600" dirty="0">
              <a:solidFill>
                <a:srgbClr val="005490"/>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t="-3000" b="-3000"/>
          </a:stretch>
        </a:blipFill>
        <a:effectLst/>
      </p:bgPr>
    </p:bg>
    <p:spTree>
      <p:nvGrpSpPr>
        <p:cNvPr id="1" name=""/>
        <p:cNvGrpSpPr/>
        <p:nvPr/>
      </p:nvGrpSpPr>
      <p:grpSpPr>
        <a:xfrm>
          <a:off x="0" y="0"/>
          <a:ext cx="0" cy="0"/>
          <a:chOff x="0" y="0"/>
          <a:chExt cx="0" cy="0"/>
        </a:xfrm>
      </p:grpSpPr>
      <p:sp>
        <p:nvSpPr>
          <p:cNvPr id="4" name="Content Placeholder 1"/>
          <p:cNvSpPr>
            <a:spLocks noGrp="1"/>
          </p:cNvSpPr>
          <p:nvPr>
            <p:ph idx="1"/>
          </p:nvPr>
        </p:nvSpPr>
        <p:spPr>
          <a:xfrm>
            <a:off x="457200" y="1600200"/>
            <a:ext cx="8229600" cy="4953000"/>
          </a:xfrm>
        </p:spPr>
        <p:txBody>
          <a:bodyPr>
            <a:noAutofit/>
          </a:bodyPr>
          <a:lstStyle/>
          <a:p>
            <a:r>
              <a:rPr lang="en-US" sz="2100" b="1" dirty="0" smtClean="0"/>
              <a:t>Task “A” Activities – To be completed by May 1, 2013</a:t>
            </a:r>
            <a:endParaRPr lang="en-US" sz="2100" dirty="0" smtClean="0"/>
          </a:p>
          <a:p>
            <a:r>
              <a:rPr lang="en-US" sz="2100" u="sng" dirty="0" smtClean="0"/>
              <a:t>Identify the State’s most serious security vulnerabilities</a:t>
            </a:r>
          </a:p>
          <a:p>
            <a:pPr lvl="0"/>
            <a:r>
              <a:rPr lang="en-US" sz="2100" dirty="0" smtClean="0"/>
              <a:t>These vulnerabilities will be identified, in part, by conducting 3 agency security/risk assessments.  The agencies are:</a:t>
            </a:r>
          </a:p>
          <a:p>
            <a:pPr lvl="1"/>
            <a:r>
              <a:rPr lang="en-US" sz="2100" dirty="0" smtClean="0"/>
              <a:t>Budget and Control Board</a:t>
            </a:r>
          </a:p>
          <a:p>
            <a:pPr lvl="1"/>
            <a:r>
              <a:rPr lang="en-US" sz="2100" dirty="0" smtClean="0"/>
              <a:t>DHEC</a:t>
            </a:r>
          </a:p>
          <a:p>
            <a:pPr lvl="1"/>
            <a:r>
              <a:rPr lang="en-US" sz="2100" dirty="0" smtClean="0"/>
              <a:t>Probation Parole and Pardon Services </a:t>
            </a:r>
          </a:p>
          <a:p>
            <a:pPr lvl="0"/>
            <a:r>
              <a:rPr lang="en-US" sz="2100" dirty="0" smtClean="0"/>
              <a:t>Provide recommendations to address most serious vulnerabilities</a:t>
            </a:r>
          </a:p>
          <a:p>
            <a:pPr lvl="0"/>
            <a:r>
              <a:rPr lang="en-US" sz="2100" dirty="0" smtClean="0"/>
              <a:t>Provide budget estimates associated with recommendations for FY14</a:t>
            </a:r>
          </a:p>
          <a:p>
            <a:pPr lvl="0"/>
            <a:r>
              <a:rPr lang="en-US" sz="2100" dirty="0" smtClean="0"/>
              <a:t>Provide a high level governance structure for managing security statewide (a model for managing IT security throughout the state)</a:t>
            </a:r>
          </a:p>
          <a:p>
            <a:r>
              <a:rPr lang="en-US" sz="2100" dirty="0" smtClean="0"/>
              <a:t>Provide a report to the Budget and Control Board and the General Assembly on May 1, 2013</a:t>
            </a:r>
            <a:endParaRPr lang="en-US" sz="2100" dirty="0"/>
          </a:p>
        </p:txBody>
      </p:sp>
      <p:sp>
        <p:nvSpPr>
          <p:cNvPr id="5" name="Title 1"/>
          <p:cNvSpPr>
            <a:spLocks noGrp="1"/>
          </p:cNvSpPr>
          <p:nvPr>
            <p:ph type="title"/>
          </p:nvPr>
        </p:nvSpPr>
        <p:spPr>
          <a:xfrm>
            <a:off x="457200" y="274638"/>
            <a:ext cx="8229600" cy="1143000"/>
          </a:xfrm>
        </p:spPr>
        <p:txBody>
          <a:bodyPr>
            <a:normAutofit/>
          </a:bodyPr>
          <a:lstStyle/>
          <a:p>
            <a:pPr algn="l"/>
            <a:r>
              <a:rPr lang="en-US" sz="3600" dirty="0" smtClean="0">
                <a:solidFill>
                  <a:srgbClr val="005490"/>
                </a:solidFill>
              </a:rPr>
              <a:t>Project Activities and Timeline</a:t>
            </a:r>
            <a:endParaRPr lang="en-US" sz="3600" dirty="0">
              <a:solidFill>
                <a:srgbClr val="005490"/>
              </a:solidFill>
            </a:endParaRPr>
          </a:p>
        </p:txBody>
      </p:sp>
    </p:spTree>
    <p:extLst>
      <p:ext uri="{BB962C8B-B14F-4D97-AF65-F5344CB8AC3E}">
        <p14:creationId xmlns:p14="http://schemas.microsoft.com/office/powerpoint/2010/main" val="38281665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t="-3000" b="-3000"/>
          </a:stretch>
        </a:blipFill>
        <a:effectLst/>
      </p:bgPr>
    </p:bg>
    <p:spTree>
      <p:nvGrpSpPr>
        <p:cNvPr id="1" name=""/>
        <p:cNvGrpSpPr/>
        <p:nvPr/>
      </p:nvGrpSpPr>
      <p:grpSpPr>
        <a:xfrm>
          <a:off x="0" y="0"/>
          <a:ext cx="0" cy="0"/>
          <a:chOff x="0" y="0"/>
          <a:chExt cx="0" cy="0"/>
        </a:xfrm>
      </p:grpSpPr>
      <p:sp>
        <p:nvSpPr>
          <p:cNvPr id="4" name="Content Placeholder 1"/>
          <p:cNvSpPr>
            <a:spLocks noGrp="1"/>
          </p:cNvSpPr>
          <p:nvPr>
            <p:ph idx="1"/>
          </p:nvPr>
        </p:nvSpPr>
        <p:spPr>
          <a:xfrm>
            <a:off x="457200" y="1600200"/>
            <a:ext cx="8229600" cy="4953000"/>
          </a:xfrm>
        </p:spPr>
        <p:txBody>
          <a:bodyPr>
            <a:noAutofit/>
          </a:bodyPr>
          <a:lstStyle/>
          <a:p>
            <a:r>
              <a:rPr lang="en-US" sz="2000" b="1" dirty="0" smtClean="0"/>
              <a:t>Task “B” Activities – To be complete by March 2016</a:t>
            </a:r>
          </a:p>
          <a:p>
            <a:r>
              <a:rPr lang="en-US" sz="2000" u="sng" dirty="0" smtClean="0"/>
              <a:t>Develop a Statewide Information Security Program</a:t>
            </a:r>
          </a:p>
          <a:p>
            <a:pPr lvl="0"/>
            <a:r>
              <a:rPr lang="en-US" sz="2000" dirty="0" smtClean="0"/>
              <a:t>Conduct an additional 15 agency assessments and continue to identify security threats/risks (These assessments will begin after May 1, 2013)</a:t>
            </a:r>
          </a:p>
          <a:p>
            <a:pPr lvl="0"/>
            <a:r>
              <a:rPr lang="en-US" sz="2000" dirty="0" smtClean="0"/>
              <a:t>Provide recommendations to mitigate identified threats/risks</a:t>
            </a:r>
          </a:p>
          <a:p>
            <a:pPr lvl="0"/>
            <a:r>
              <a:rPr lang="en-US" sz="2000" dirty="0" smtClean="0"/>
              <a:t>Develop enterprise security policies, procedures and standards </a:t>
            </a:r>
          </a:p>
          <a:p>
            <a:pPr lvl="0"/>
            <a:r>
              <a:rPr lang="en-US" sz="2000" dirty="0" smtClean="0"/>
              <a:t>Develop a data classification schema (Help agencies determine what data they have and what state/federal/industry compliance requirements must be met)</a:t>
            </a:r>
          </a:p>
          <a:p>
            <a:pPr lvl="0"/>
            <a:r>
              <a:rPr lang="en-US" sz="2000" dirty="0" smtClean="0"/>
              <a:t>Provide security awareness training recommendations</a:t>
            </a:r>
          </a:p>
          <a:p>
            <a:pPr lvl="0"/>
            <a:r>
              <a:rPr lang="en-US" sz="2000" dirty="0" smtClean="0"/>
              <a:t>Provide staffing recommendations for statewide security program</a:t>
            </a:r>
          </a:p>
          <a:p>
            <a:pPr lvl="0"/>
            <a:r>
              <a:rPr lang="en-US" sz="2000" dirty="0" smtClean="0"/>
              <a:t>Develop and assist with implementation of governance structure and operating model for the management of information security</a:t>
            </a:r>
          </a:p>
          <a:p>
            <a:pPr lvl="0"/>
            <a:r>
              <a:rPr lang="en-US" sz="2000" dirty="0" smtClean="0"/>
              <a:t>Provide annual funding estimates </a:t>
            </a:r>
          </a:p>
          <a:p>
            <a:endParaRPr lang="en-US" sz="2800" dirty="0"/>
          </a:p>
        </p:txBody>
      </p:sp>
      <p:sp>
        <p:nvSpPr>
          <p:cNvPr id="5" name="Title 1"/>
          <p:cNvSpPr>
            <a:spLocks noGrp="1"/>
          </p:cNvSpPr>
          <p:nvPr>
            <p:ph type="title"/>
          </p:nvPr>
        </p:nvSpPr>
        <p:spPr>
          <a:xfrm>
            <a:off x="457200" y="274638"/>
            <a:ext cx="8229600" cy="1143000"/>
          </a:xfrm>
        </p:spPr>
        <p:txBody>
          <a:bodyPr>
            <a:normAutofit/>
          </a:bodyPr>
          <a:lstStyle/>
          <a:p>
            <a:pPr algn="l"/>
            <a:r>
              <a:rPr lang="en-US" sz="3600" dirty="0" smtClean="0">
                <a:solidFill>
                  <a:srgbClr val="005490"/>
                </a:solidFill>
              </a:rPr>
              <a:t>Project Activities and Timeline</a:t>
            </a:r>
            <a:endParaRPr lang="en-US" sz="3600" dirty="0">
              <a:solidFill>
                <a:srgbClr val="005490"/>
              </a:solidFill>
            </a:endParaRPr>
          </a:p>
        </p:txBody>
      </p:sp>
    </p:spTree>
    <p:extLst>
      <p:ext uri="{BB962C8B-B14F-4D97-AF65-F5344CB8AC3E}">
        <p14:creationId xmlns:p14="http://schemas.microsoft.com/office/powerpoint/2010/main" val="174773119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t="-3000" b="-3000"/>
          </a:stretch>
        </a:blipFill>
        <a:effectLst/>
      </p:bgPr>
    </p:bg>
    <p:spTree>
      <p:nvGrpSpPr>
        <p:cNvPr id="1" name=""/>
        <p:cNvGrpSpPr/>
        <p:nvPr/>
      </p:nvGrpSpPr>
      <p:grpSpPr>
        <a:xfrm>
          <a:off x="0" y="0"/>
          <a:ext cx="0" cy="0"/>
          <a:chOff x="0" y="0"/>
          <a:chExt cx="0" cy="0"/>
        </a:xfrm>
      </p:grpSpPr>
      <p:sp>
        <p:nvSpPr>
          <p:cNvPr id="4" name="Content Placeholder 1"/>
          <p:cNvSpPr>
            <a:spLocks noGrp="1"/>
          </p:cNvSpPr>
          <p:nvPr>
            <p:ph idx="1"/>
          </p:nvPr>
        </p:nvSpPr>
        <p:spPr>
          <a:xfrm>
            <a:off x="457200" y="1600200"/>
            <a:ext cx="8229600" cy="4953000"/>
          </a:xfrm>
        </p:spPr>
        <p:txBody>
          <a:bodyPr>
            <a:noAutofit/>
          </a:bodyPr>
          <a:lstStyle/>
          <a:p>
            <a:r>
              <a:rPr lang="en-US" sz="2400" dirty="0" smtClean="0"/>
              <a:t>The contract allows other agencies (other than the 18 selected) to contract with Deloitte to complete an assessment.  Hourly rates have been negotiated and are included in the contract.</a:t>
            </a:r>
            <a:endParaRPr lang="en-US" sz="2400" dirty="0"/>
          </a:p>
        </p:txBody>
      </p:sp>
      <p:sp>
        <p:nvSpPr>
          <p:cNvPr id="5" name="Title 1"/>
          <p:cNvSpPr>
            <a:spLocks noGrp="1"/>
          </p:cNvSpPr>
          <p:nvPr>
            <p:ph type="title"/>
          </p:nvPr>
        </p:nvSpPr>
        <p:spPr>
          <a:xfrm>
            <a:off x="457200" y="274638"/>
            <a:ext cx="8229600" cy="1143000"/>
          </a:xfrm>
        </p:spPr>
        <p:txBody>
          <a:bodyPr>
            <a:normAutofit/>
          </a:bodyPr>
          <a:lstStyle/>
          <a:p>
            <a:pPr algn="l"/>
            <a:r>
              <a:rPr lang="en-US" sz="3600" dirty="0" smtClean="0">
                <a:solidFill>
                  <a:srgbClr val="005490"/>
                </a:solidFill>
              </a:rPr>
              <a:t>Project Activities and Timeline</a:t>
            </a:r>
            <a:endParaRPr lang="en-US" sz="3600" dirty="0">
              <a:solidFill>
                <a:srgbClr val="005490"/>
              </a:solidFill>
            </a:endParaRPr>
          </a:p>
        </p:txBody>
      </p:sp>
    </p:spTree>
    <p:extLst>
      <p:ext uri="{BB962C8B-B14F-4D97-AF65-F5344CB8AC3E}">
        <p14:creationId xmlns:p14="http://schemas.microsoft.com/office/powerpoint/2010/main" val="43773227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45" name="Straight Connector 144"/>
          <p:cNvCxnSpPr/>
          <p:nvPr/>
        </p:nvCxnSpPr>
        <p:spPr>
          <a:xfrm>
            <a:off x="391008" y="1371600"/>
            <a:ext cx="8610600" cy="0"/>
          </a:xfrm>
          <a:prstGeom prst="line">
            <a:avLst/>
          </a:prstGeom>
          <a:ln w="19050"/>
        </p:spPr>
        <p:style>
          <a:lnRef idx="1">
            <a:schemeClr val="accent1"/>
          </a:lnRef>
          <a:fillRef idx="0">
            <a:schemeClr val="accent1"/>
          </a:fillRef>
          <a:effectRef idx="0">
            <a:schemeClr val="accent1"/>
          </a:effectRef>
          <a:fontRef idx="minor">
            <a:schemeClr val="tx1"/>
          </a:fontRef>
        </p:style>
      </p:cxnSp>
      <p:sp>
        <p:nvSpPr>
          <p:cNvPr id="2" name="Slide Number Placeholder 1"/>
          <p:cNvSpPr>
            <a:spLocks noGrp="1"/>
          </p:cNvSpPr>
          <p:nvPr>
            <p:ph type="sldNum" sz="quarter" idx="12"/>
          </p:nvPr>
        </p:nvSpPr>
        <p:spPr>
          <a:xfrm>
            <a:off x="6553200" y="6492875"/>
            <a:ext cx="2133600" cy="365125"/>
          </a:xfrm>
        </p:spPr>
        <p:txBody>
          <a:bodyPr/>
          <a:lstStyle/>
          <a:p>
            <a:fld id="{D8F36E0A-261F-4CF9-A3C3-C0329081C5CD}" type="slidenum">
              <a:rPr lang="en-US" smtClean="0"/>
              <a:pPr/>
              <a:t>8</a:t>
            </a:fld>
            <a:endParaRPr lang="en-US" dirty="0"/>
          </a:p>
        </p:txBody>
      </p:sp>
      <p:sp>
        <p:nvSpPr>
          <p:cNvPr id="21" name="Rectangle 2"/>
          <p:cNvSpPr txBox="1">
            <a:spLocks noChangeArrowheads="1"/>
          </p:cNvSpPr>
          <p:nvPr/>
        </p:nvSpPr>
        <p:spPr>
          <a:xfrm>
            <a:off x="314854" y="314325"/>
            <a:ext cx="8345487" cy="487363"/>
          </a:xfrm>
          <a:prstGeom prst="rect">
            <a:avLst/>
          </a:prstGeom>
        </p:spPr>
        <p:txBody>
          <a:bodyPr vert="horz" lIns="91440" tIns="45720" rIns="91440" bIns="45720" rtlCol="0" anchor="ctr">
            <a:noAutofit/>
          </a:bodyPr>
          <a:lstStyle>
            <a:defPPr>
              <a:defRPr lang="en-US"/>
            </a:defPPr>
            <a:lvl1pPr marL="514350" indent="-514350">
              <a:spcBef>
                <a:spcPct val="0"/>
              </a:spcBef>
              <a:buFont typeface="+mj-lt"/>
              <a:buAutoNum type="romanUcPeriod"/>
              <a:defRPr sz="2000" b="1">
                <a:latin typeface="Cambria" pitchFamily="18" charset="0"/>
                <a:ea typeface="+mj-ea"/>
                <a:cs typeface="+mj-cs"/>
              </a:defRPr>
            </a:lvl1pPr>
          </a:lstStyle>
          <a:p>
            <a:pPr marL="0" indent="0">
              <a:buNone/>
            </a:pPr>
            <a:r>
              <a:rPr lang="en-US" sz="2400" dirty="0" smtClean="0">
                <a:latin typeface="+mn-lt"/>
                <a:cs typeface="Times New Roman" pitchFamily="18" charset="0"/>
              </a:rPr>
              <a:t>Project Status as of 4/16/13</a:t>
            </a:r>
            <a:endParaRPr lang="en-US" sz="2400" b="0" i="1" dirty="0">
              <a:latin typeface="+mn-lt"/>
              <a:cs typeface="Times New Roman" pitchFamily="18" charset="0"/>
            </a:endParaRPr>
          </a:p>
        </p:txBody>
      </p:sp>
      <p:graphicFrame>
        <p:nvGraphicFramePr>
          <p:cNvPr id="27" name="Table 10"/>
          <p:cNvGraphicFramePr>
            <a:graphicFrameLocks noGrp="1"/>
          </p:cNvGraphicFramePr>
          <p:nvPr>
            <p:extLst>
              <p:ext uri="{D42A27DB-BD31-4B8C-83A1-F6EECF244321}">
                <p14:modId xmlns:p14="http://schemas.microsoft.com/office/powerpoint/2010/main" val="70124914"/>
              </p:ext>
            </p:extLst>
          </p:nvPr>
        </p:nvGraphicFramePr>
        <p:xfrm>
          <a:off x="4419600" y="1524000"/>
          <a:ext cx="4444558" cy="4038601"/>
        </p:xfrm>
        <a:graphic>
          <a:graphicData uri="http://schemas.openxmlformats.org/drawingml/2006/table">
            <a:tbl>
              <a:tblPr firstRow="1">
                <a:tableStyleId>{5C22544A-7EE6-4342-B048-85BDC9FD1C3A}</a:tableStyleId>
              </a:tblPr>
              <a:tblGrid>
                <a:gridCol w="616665"/>
                <a:gridCol w="2240551"/>
                <a:gridCol w="555570"/>
                <a:gridCol w="555570"/>
                <a:gridCol w="476202"/>
              </a:tblGrid>
              <a:tr h="858985">
                <a:tc>
                  <a:txBody>
                    <a:bodyPr/>
                    <a:lstStyle/>
                    <a:p>
                      <a:r>
                        <a:rPr lang="en-US" sz="1200" dirty="0" smtClean="0"/>
                        <a:t>Status</a:t>
                      </a:r>
                      <a:endParaRPr lang="en-US" sz="1200" dirty="0"/>
                    </a:p>
                  </a:txBody>
                  <a:tcPr anchor="ctr">
                    <a:solidFill>
                      <a:srgbClr val="00B0F0"/>
                    </a:solidFill>
                  </a:tcPr>
                </a:tc>
                <a:tc>
                  <a:txBody>
                    <a:bodyPr/>
                    <a:lstStyle/>
                    <a:p>
                      <a:r>
                        <a:rPr lang="en-US" sz="1200" dirty="0" smtClean="0"/>
                        <a:t>Milestone</a:t>
                      </a:r>
                      <a:endParaRPr lang="en-US" sz="1200" dirty="0"/>
                    </a:p>
                  </a:txBody>
                  <a:tcPr anchor="ctr">
                    <a:solidFill>
                      <a:srgbClr val="00B0F0"/>
                    </a:solidFill>
                  </a:tcPr>
                </a:tc>
                <a:tc>
                  <a:txBody>
                    <a:bodyPr/>
                    <a:lstStyle/>
                    <a:p>
                      <a:r>
                        <a:rPr lang="en-US" sz="1200" dirty="0" smtClean="0"/>
                        <a:t>Start</a:t>
                      </a:r>
                      <a:endParaRPr lang="en-US" sz="1200" dirty="0"/>
                    </a:p>
                  </a:txBody>
                  <a:tcPr anchor="ctr">
                    <a:solidFill>
                      <a:srgbClr val="00B0F0"/>
                    </a:solidFill>
                  </a:tcPr>
                </a:tc>
                <a:tc>
                  <a:txBody>
                    <a:bodyPr/>
                    <a:lstStyle/>
                    <a:p>
                      <a:r>
                        <a:rPr lang="en-US" sz="1200" dirty="0" smtClean="0"/>
                        <a:t>End</a:t>
                      </a:r>
                      <a:endParaRPr lang="en-US" sz="1200" dirty="0"/>
                    </a:p>
                  </a:txBody>
                  <a:tcPr anchor="ctr">
                    <a:solidFill>
                      <a:srgbClr val="00B0F0"/>
                    </a:solidFill>
                  </a:tcPr>
                </a:tc>
                <a:tc>
                  <a:txBody>
                    <a:bodyPr/>
                    <a:lstStyle/>
                    <a:p>
                      <a:pPr algn="ctr"/>
                      <a:r>
                        <a:rPr lang="en-US" sz="1200" dirty="0" smtClean="0"/>
                        <a:t>%</a:t>
                      </a:r>
                      <a:endParaRPr lang="en-US" sz="1200" dirty="0"/>
                    </a:p>
                  </a:txBody>
                  <a:tcPr anchor="ctr">
                    <a:solidFill>
                      <a:srgbClr val="00B0F0"/>
                    </a:solidFill>
                  </a:tcPr>
                </a:tc>
              </a:tr>
              <a:tr h="742294">
                <a:tc>
                  <a:txBody>
                    <a:bodyPr/>
                    <a:lstStyle/>
                    <a:p>
                      <a:endParaRPr lang="en-US" sz="900" dirty="0"/>
                    </a:p>
                  </a:txBody>
                  <a:tcPr anchor="ctr">
                    <a:solidFill>
                      <a:srgbClr val="92D050"/>
                    </a:solidFill>
                  </a:tcPr>
                </a:tc>
                <a:tc>
                  <a:txBody>
                    <a:bodyPr/>
                    <a:lstStyle/>
                    <a:p>
                      <a:r>
                        <a:rPr lang="en-US" sz="1800" dirty="0" smtClean="0"/>
                        <a:t>Kick off  with each agency</a:t>
                      </a:r>
                      <a:endParaRPr lang="en-US" sz="1800" dirty="0"/>
                    </a:p>
                  </a:txBody>
                  <a:tcPr anchor="ctr"/>
                </a:tc>
                <a:tc>
                  <a:txBody>
                    <a:bodyPr/>
                    <a:lstStyle/>
                    <a:p>
                      <a:r>
                        <a:rPr lang="en-US" sz="1400" dirty="0" smtClean="0"/>
                        <a:t>3/25</a:t>
                      </a:r>
                      <a:endParaRPr lang="en-US" sz="1400" dirty="0"/>
                    </a:p>
                  </a:txBody>
                  <a:tcPr anchor="ctr"/>
                </a:tc>
                <a:tc>
                  <a:txBody>
                    <a:bodyPr/>
                    <a:lstStyle/>
                    <a:p>
                      <a:r>
                        <a:rPr lang="en-US" sz="1400" dirty="0" smtClean="0"/>
                        <a:t>3/27</a:t>
                      </a:r>
                      <a:endParaRPr lang="en-US" sz="1400" dirty="0"/>
                    </a:p>
                  </a:txBody>
                  <a:tcPr anchor="ctr"/>
                </a:tc>
                <a:tc>
                  <a:txBody>
                    <a:bodyPr/>
                    <a:lstStyle/>
                    <a:p>
                      <a:pPr algn="ctr"/>
                      <a:r>
                        <a:rPr lang="en-US" sz="1400" dirty="0" smtClean="0"/>
                        <a:t>100</a:t>
                      </a:r>
                      <a:endParaRPr lang="en-US" sz="1400" dirty="0"/>
                    </a:p>
                  </a:txBody>
                  <a:tcPr anchor="ctr"/>
                </a:tc>
              </a:tr>
              <a:tr h="952734">
                <a:tc>
                  <a:txBody>
                    <a:bodyPr/>
                    <a:lstStyle/>
                    <a:p>
                      <a:endParaRPr lang="en-US" sz="900" dirty="0"/>
                    </a:p>
                  </a:txBody>
                  <a:tcPr anchor="ctr">
                    <a:solidFill>
                      <a:srgbClr val="92D050"/>
                    </a:solidFill>
                  </a:tcPr>
                </a:tc>
                <a:tc>
                  <a:txBody>
                    <a:bodyPr/>
                    <a:lstStyle/>
                    <a:p>
                      <a:r>
                        <a:rPr lang="en-US" sz="1800" dirty="0" smtClean="0"/>
                        <a:t>Immediately Address Serious Security Vulnerabilities</a:t>
                      </a:r>
                    </a:p>
                  </a:txBody>
                  <a:tcPr anchor="ctr"/>
                </a:tc>
                <a:tc>
                  <a:txBody>
                    <a:bodyPr/>
                    <a:lstStyle/>
                    <a:p>
                      <a:r>
                        <a:rPr lang="en-US" sz="1400" dirty="0" smtClean="0"/>
                        <a:t>3/26</a:t>
                      </a:r>
                      <a:endParaRPr lang="en-US" sz="1400" dirty="0"/>
                    </a:p>
                  </a:txBody>
                  <a:tcPr anchor="ctr"/>
                </a:tc>
                <a:tc>
                  <a:txBody>
                    <a:bodyPr/>
                    <a:lstStyle/>
                    <a:p>
                      <a:r>
                        <a:rPr lang="en-US" sz="1400" dirty="0" smtClean="0"/>
                        <a:t>4/25</a:t>
                      </a:r>
                      <a:endParaRPr lang="en-US" sz="1400" dirty="0"/>
                    </a:p>
                  </a:txBody>
                  <a:tcPr anchor="ctr"/>
                </a:tc>
                <a:tc>
                  <a:txBody>
                    <a:bodyPr/>
                    <a:lstStyle/>
                    <a:p>
                      <a:pPr algn="ctr"/>
                      <a:r>
                        <a:rPr lang="en-US" sz="1400" dirty="0" smtClean="0"/>
                        <a:t>60</a:t>
                      </a:r>
                      <a:endParaRPr lang="en-US" sz="1400" dirty="0"/>
                    </a:p>
                  </a:txBody>
                  <a:tcPr anchor="ctr"/>
                </a:tc>
              </a:tr>
              <a:tr h="742294">
                <a:tc>
                  <a:txBody>
                    <a:bodyPr/>
                    <a:lstStyle/>
                    <a:p>
                      <a:endParaRPr lang="en-US" sz="900" dirty="0"/>
                    </a:p>
                  </a:txBody>
                  <a:tcPr anchor="ctr">
                    <a:solidFill>
                      <a:srgbClr val="92D050"/>
                    </a:solidFill>
                  </a:tcPr>
                </a:tc>
                <a:tc>
                  <a:txBody>
                    <a:bodyPr/>
                    <a:lstStyle/>
                    <a:p>
                      <a:r>
                        <a:rPr lang="en-US" sz="1800" dirty="0" smtClean="0"/>
                        <a:t>Security Risk Assessments</a:t>
                      </a:r>
                      <a:endParaRPr lang="en-US" sz="1800" b="1" dirty="0" smtClean="0"/>
                    </a:p>
                  </a:txBody>
                  <a:tcPr anchor="ctr"/>
                </a:tc>
                <a:tc>
                  <a:txBody>
                    <a:bodyPr/>
                    <a:lstStyle/>
                    <a:p>
                      <a:r>
                        <a:rPr lang="en-US" sz="1400" dirty="0" smtClean="0"/>
                        <a:t>3/26</a:t>
                      </a:r>
                      <a:endParaRPr lang="en-US" sz="1400" dirty="0"/>
                    </a:p>
                  </a:txBody>
                  <a:tcPr anchor="ctr"/>
                </a:tc>
                <a:tc>
                  <a:txBody>
                    <a:bodyPr/>
                    <a:lstStyle/>
                    <a:p>
                      <a:r>
                        <a:rPr lang="en-US" sz="1400" dirty="0" smtClean="0"/>
                        <a:t>4/25</a:t>
                      </a:r>
                      <a:endParaRPr lang="en-US" sz="1400" dirty="0"/>
                    </a:p>
                  </a:txBody>
                  <a:tcPr anchor="ctr"/>
                </a:tc>
                <a:tc>
                  <a:txBody>
                    <a:bodyPr/>
                    <a:lstStyle/>
                    <a:p>
                      <a:pPr algn="ctr"/>
                      <a:r>
                        <a:rPr lang="en-US" sz="1400" dirty="0" smtClean="0"/>
                        <a:t>60</a:t>
                      </a:r>
                      <a:endParaRPr lang="en-US" sz="1400" dirty="0"/>
                    </a:p>
                  </a:txBody>
                  <a:tcPr anchor="ctr"/>
                </a:tc>
              </a:tr>
              <a:tr h="742294">
                <a:tc>
                  <a:txBody>
                    <a:bodyPr/>
                    <a:lstStyle/>
                    <a:p>
                      <a:endParaRPr lang="en-US" sz="900" kern="1200" dirty="0">
                        <a:solidFill>
                          <a:schemeClr val="dk1"/>
                        </a:solidFill>
                        <a:latin typeface="+mn-lt"/>
                        <a:ea typeface="+mn-ea"/>
                        <a:cs typeface="+mn-cs"/>
                      </a:endParaRPr>
                    </a:p>
                  </a:txBody>
                  <a:tcPr anchor="ctr">
                    <a:solidFill>
                      <a:srgbClr val="92D050"/>
                    </a:solidFill>
                  </a:tcPr>
                </a:tc>
                <a:tc>
                  <a:txBody>
                    <a:bodyPr/>
                    <a:lstStyle/>
                    <a:p>
                      <a:r>
                        <a:rPr lang="en-US" sz="1800" dirty="0" smtClean="0"/>
                        <a:t>Strategy and Recommendations</a:t>
                      </a:r>
                      <a:endParaRPr lang="en-US" sz="1800" b="1" dirty="0"/>
                    </a:p>
                  </a:txBody>
                  <a:tcPr anchor="ctr"/>
                </a:tc>
                <a:tc>
                  <a:txBody>
                    <a:bodyPr/>
                    <a:lstStyle/>
                    <a:p>
                      <a:r>
                        <a:rPr lang="en-US" sz="1400" dirty="0" smtClean="0"/>
                        <a:t>3/26</a:t>
                      </a:r>
                      <a:endParaRPr lang="en-US" sz="1400" dirty="0"/>
                    </a:p>
                  </a:txBody>
                  <a:tcPr anchor="ctr"/>
                </a:tc>
                <a:tc>
                  <a:txBody>
                    <a:bodyPr/>
                    <a:lstStyle/>
                    <a:p>
                      <a:r>
                        <a:rPr lang="en-US" sz="1400" dirty="0" smtClean="0"/>
                        <a:t>5/01</a:t>
                      </a:r>
                      <a:endParaRPr lang="en-US" sz="1400" dirty="0"/>
                    </a:p>
                  </a:txBody>
                  <a:tcPr anchor="ctr"/>
                </a:tc>
                <a:tc>
                  <a:txBody>
                    <a:bodyPr/>
                    <a:lstStyle/>
                    <a:p>
                      <a:pPr algn="ctr"/>
                      <a:r>
                        <a:rPr lang="en-US" sz="1400" dirty="0" smtClean="0"/>
                        <a:t>40</a:t>
                      </a:r>
                      <a:endParaRPr lang="en-US" sz="1400" dirty="0"/>
                    </a:p>
                  </a:txBody>
                  <a:tcPr anchor="ctr"/>
                </a:tc>
              </a:tr>
            </a:tbl>
          </a:graphicData>
        </a:graphic>
      </p:graphicFrame>
      <p:grpSp>
        <p:nvGrpSpPr>
          <p:cNvPr id="3" name="Group 27"/>
          <p:cNvGrpSpPr/>
          <p:nvPr/>
        </p:nvGrpSpPr>
        <p:grpSpPr>
          <a:xfrm>
            <a:off x="421132" y="990600"/>
            <a:ext cx="8494268" cy="218764"/>
            <a:chOff x="-700636" y="1866074"/>
            <a:chExt cx="7260212" cy="218764"/>
          </a:xfrm>
        </p:grpSpPr>
        <p:sp>
          <p:nvSpPr>
            <p:cNvPr id="29" name="Rectangle 317"/>
            <p:cNvSpPr>
              <a:spLocks noChangeArrowheads="1"/>
            </p:cNvSpPr>
            <p:nvPr/>
          </p:nvSpPr>
          <p:spPr bwMode="auto">
            <a:xfrm>
              <a:off x="3003500" y="1873527"/>
              <a:ext cx="234467" cy="203200"/>
            </a:xfrm>
            <a:prstGeom prst="rect">
              <a:avLst/>
            </a:prstGeom>
            <a:solidFill>
              <a:srgbClr val="92D050"/>
            </a:solidFill>
            <a:ln w="9525">
              <a:noFill/>
              <a:miter lim="800000"/>
              <a:headEnd/>
              <a:tailEnd/>
            </a:ln>
          </p:spPr>
          <p:txBody>
            <a:bodyPr anchor="ctr"/>
            <a:lstStyle/>
            <a:p>
              <a:pPr eaLnBrk="1" hangingPunct="1">
                <a:spcBef>
                  <a:spcPct val="80000"/>
                </a:spcBef>
                <a:buClr>
                  <a:schemeClr val="tx1"/>
                </a:buClr>
                <a:buSzPct val="80000"/>
                <a:buFont typeface="Wingdings" pitchFamily="2" charset="2"/>
                <a:buNone/>
              </a:pPr>
              <a:endParaRPr lang="en-US" sz="800" dirty="0">
                <a:solidFill>
                  <a:schemeClr val="bg1"/>
                </a:solidFill>
                <a:cs typeface="Arial" charset="0"/>
              </a:endParaRPr>
            </a:p>
          </p:txBody>
        </p:sp>
        <p:sp>
          <p:nvSpPr>
            <p:cNvPr id="30" name="Rectangle 322"/>
            <p:cNvSpPr>
              <a:spLocks noChangeArrowheads="1"/>
            </p:cNvSpPr>
            <p:nvPr/>
          </p:nvSpPr>
          <p:spPr bwMode="auto">
            <a:xfrm>
              <a:off x="3282940" y="1873527"/>
              <a:ext cx="1453008" cy="203200"/>
            </a:xfrm>
            <a:prstGeom prst="rect">
              <a:avLst/>
            </a:prstGeom>
            <a:solidFill>
              <a:schemeClr val="accent1">
                <a:lumMod val="20000"/>
                <a:lumOff val="80000"/>
              </a:schemeClr>
            </a:solidFill>
            <a:ln w="9525">
              <a:noFill/>
              <a:miter lim="800000"/>
              <a:headEnd/>
              <a:tailEnd/>
            </a:ln>
          </p:spPr>
          <p:txBody>
            <a:bodyPr anchor="ctr"/>
            <a:lstStyle/>
            <a:p>
              <a:pPr algn="l" eaLnBrk="1" hangingPunct="1">
                <a:spcBef>
                  <a:spcPct val="80000"/>
                </a:spcBef>
                <a:buClr>
                  <a:schemeClr val="tx1"/>
                </a:buClr>
                <a:buSzPct val="80000"/>
                <a:buFont typeface="Wingdings" pitchFamily="2" charset="2"/>
                <a:buNone/>
              </a:pPr>
              <a:r>
                <a:rPr lang="en-US" sz="900" b="0" dirty="0">
                  <a:cs typeface="Arial" charset="0"/>
                </a:rPr>
                <a:t>On </a:t>
              </a:r>
              <a:r>
                <a:rPr lang="en-US" sz="900" b="0" dirty="0" smtClean="0">
                  <a:cs typeface="Arial" charset="0"/>
                </a:rPr>
                <a:t>schedule, no major issues</a:t>
              </a:r>
              <a:endParaRPr lang="en-US" sz="900" b="0" dirty="0">
                <a:cs typeface="Arial" charset="0"/>
              </a:endParaRPr>
            </a:p>
          </p:txBody>
        </p:sp>
        <p:sp>
          <p:nvSpPr>
            <p:cNvPr id="31" name="Rectangle 323"/>
            <p:cNvSpPr>
              <a:spLocks noChangeArrowheads="1"/>
            </p:cNvSpPr>
            <p:nvPr/>
          </p:nvSpPr>
          <p:spPr bwMode="auto">
            <a:xfrm>
              <a:off x="1459311" y="1870078"/>
              <a:ext cx="1453008" cy="199196"/>
            </a:xfrm>
            <a:prstGeom prst="rect">
              <a:avLst/>
            </a:prstGeom>
            <a:solidFill>
              <a:schemeClr val="accent1">
                <a:lumMod val="20000"/>
                <a:lumOff val="80000"/>
              </a:schemeClr>
            </a:solidFill>
            <a:ln w="9525">
              <a:noFill/>
              <a:miter lim="800000"/>
              <a:headEnd/>
              <a:tailEnd/>
            </a:ln>
          </p:spPr>
          <p:txBody>
            <a:bodyPr anchor="ctr"/>
            <a:lstStyle/>
            <a:p>
              <a:pPr algn="l" eaLnBrk="1" hangingPunct="1">
                <a:spcBef>
                  <a:spcPct val="80000"/>
                </a:spcBef>
                <a:buClr>
                  <a:schemeClr val="tx1"/>
                </a:buClr>
                <a:buSzPct val="80000"/>
                <a:buFont typeface="Wingdings" pitchFamily="2" charset="2"/>
                <a:buNone/>
              </a:pPr>
              <a:r>
                <a:rPr lang="en-US" sz="900" dirty="0">
                  <a:cs typeface="Arial" charset="0"/>
                </a:rPr>
                <a:t>T</a:t>
              </a:r>
              <a:r>
                <a:rPr lang="en-US" sz="900" b="0" dirty="0" smtClean="0">
                  <a:cs typeface="Arial" charset="0"/>
                </a:rPr>
                <a:t>imeline </a:t>
              </a:r>
              <a:r>
                <a:rPr lang="en-US" sz="900" b="0" dirty="0">
                  <a:cs typeface="Arial" charset="0"/>
                </a:rPr>
                <a:t>may be </a:t>
              </a:r>
              <a:r>
                <a:rPr lang="en-US" sz="900" b="0" dirty="0" smtClean="0">
                  <a:cs typeface="Arial" charset="0"/>
                </a:rPr>
                <a:t>impacted</a:t>
              </a:r>
              <a:endParaRPr lang="en-US" sz="900" b="0" dirty="0">
                <a:cs typeface="Arial" charset="0"/>
              </a:endParaRPr>
            </a:p>
          </p:txBody>
        </p:sp>
        <p:sp>
          <p:nvSpPr>
            <p:cNvPr id="32" name="Rectangle 324"/>
            <p:cNvSpPr>
              <a:spLocks noChangeArrowheads="1"/>
            </p:cNvSpPr>
            <p:nvPr/>
          </p:nvSpPr>
          <p:spPr bwMode="auto">
            <a:xfrm>
              <a:off x="-422316" y="1873527"/>
              <a:ext cx="1511006" cy="211311"/>
            </a:xfrm>
            <a:prstGeom prst="rect">
              <a:avLst/>
            </a:prstGeom>
            <a:solidFill>
              <a:schemeClr val="accent1">
                <a:lumMod val="20000"/>
                <a:lumOff val="80000"/>
              </a:schemeClr>
            </a:solidFill>
            <a:ln w="9525">
              <a:noFill/>
              <a:miter lim="800000"/>
              <a:headEnd/>
              <a:tailEnd/>
            </a:ln>
          </p:spPr>
          <p:txBody>
            <a:bodyPr anchor="ctr"/>
            <a:lstStyle/>
            <a:p>
              <a:pPr algn="l" eaLnBrk="1" hangingPunct="1">
                <a:spcBef>
                  <a:spcPct val="80000"/>
                </a:spcBef>
                <a:buClr>
                  <a:schemeClr val="tx1"/>
                </a:buClr>
                <a:buSzPct val="80000"/>
                <a:buFont typeface="Wingdings" pitchFamily="2" charset="2"/>
                <a:buNone/>
              </a:pPr>
              <a:r>
                <a:rPr lang="en-US" sz="900" b="0" dirty="0" smtClean="0">
                  <a:cs typeface="Arial" charset="0"/>
                </a:rPr>
                <a:t>Timeline impacted, address </a:t>
              </a:r>
              <a:r>
                <a:rPr lang="en-US" sz="900" b="0" dirty="0">
                  <a:cs typeface="Arial" charset="0"/>
                </a:rPr>
                <a:t>ASAP</a:t>
              </a:r>
            </a:p>
          </p:txBody>
        </p:sp>
        <p:sp>
          <p:nvSpPr>
            <p:cNvPr id="33" name="Rectangle 327"/>
            <p:cNvSpPr>
              <a:spLocks noChangeArrowheads="1"/>
            </p:cNvSpPr>
            <p:nvPr/>
          </p:nvSpPr>
          <p:spPr bwMode="auto">
            <a:xfrm>
              <a:off x="1166846" y="1870078"/>
              <a:ext cx="234467" cy="199196"/>
            </a:xfrm>
            <a:prstGeom prst="rect">
              <a:avLst/>
            </a:prstGeom>
            <a:solidFill>
              <a:srgbClr val="FFFF00"/>
            </a:solidFill>
            <a:ln w="9525">
              <a:noFill/>
              <a:miter lim="800000"/>
              <a:headEnd/>
              <a:tailEnd/>
            </a:ln>
          </p:spPr>
          <p:txBody>
            <a:bodyPr anchor="ctr"/>
            <a:lstStyle/>
            <a:p>
              <a:pPr eaLnBrk="1" hangingPunct="1">
                <a:spcBef>
                  <a:spcPct val="80000"/>
                </a:spcBef>
                <a:buClr>
                  <a:schemeClr val="tx1"/>
                </a:buClr>
                <a:buSzPct val="80000"/>
                <a:buFont typeface="Wingdings" pitchFamily="2" charset="2"/>
                <a:buNone/>
              </a:pPr>
              <a:endParaRPr lang="en-US" sz="800" dirty="0">
                <a:solidFill>
                  <a:schemeClr val="bg1"/>
                </a:solidFill>
                <a:cs typeface="Arial" charset="0"/>
              </a:endParaRPr>
            </a:p>
          </p:txBody>
        </p:sp>
        <p:sp>
          <p:nvSpPr>
            <p:cNvPr id="34" name="Rectangle 330"/>
            <p:cNvSpPr>
              <a:spLocks noChangeArrowheads="1"/>
            </p:cNvSpPr>
            <p:nvPr/>
          </p:nvSpPr>
          <p:spPr bwMode="auto">
            <a:xfrm>
              <a:off x="-700636" y="1873527"/>
              <a:ext cx="234467" cy="195747"/>
            </a:xfrm>
            <a:prstGeom prst="rect">
              <a:avLst/>
            </a:prstGeom>
            <a:solidFill>
              <a:srgbClr val="FF0000"/>
            </a:solidFill>
            <a:ln w="9525">
              <a:noFill/>
              <a:miter lim="800000"/>
              <a:headEnd/>
              <a:tailEnd/>
            </a:ln>
          </p:spPr>
          <p:txBody>
            <a:bodyPr anchor="ctr"/>
            <a:lstStyle/>
            <a:p>
              <a:pPr eaLnBrk="1" hangingPunct="1">
                <a:spcBef>
                  <a:spcPct val="80000"/>
                </a:spcBef>
                <a:buClr>
                  <a:schemeClr val="tx1"/>
                </a:buClr>
                <a:buSzPct val="80000"/>
                <a:buFont typeface="Wingdings" pitchFamily="2" charset="2"/>
                <a:buNone/>
              </a:pPr>
              <a:endParaRPr lang="en-US" sz="800" dirty="0">
                <a:solidFill>
                  <a:schemeClr val="bg1"/>
                </a:solidFill>
                <a:cs typeface="Arial" charset="0"/>
              </a:endParaRPr>
            </a:p>
          </p:txBody>
        </p:sp>
        <p:sp>
          <p:nvSpPr>
            <p:cNvPr id="35" name="Rectangle 324"/>
            <p:cNvSpPr>
              <a:spLocks noChangeArrowheads="1"/>
            </p:cNvSpPr>
            <p:nvPr/>
          </p:nvSpPr>
          <p:spPr bwMode="auto">
            <a:xfrm>
              <a:off x="5107393" y="1866074"/>
              <a:ext cx="1452183" cy="203200"/>
            </a:xfrm>
            <a:prstGeom prst="rect">
              <a:avLst/>
            </a:prstGeom>
            <a:solidFill>
              <a:schemeClr val="accent1">
                <a:lumMod val="20000"/>
                <a:lumOff val="80000"/>
              </a:schemeClr>
            </a:solidFill>
            <a:ln w="9525">
              <a:noFill/>
              <a:miter lim="800000"/>
              <a:headEnd/>
              <a:tailEnd/>
            </a:ln>
          </p:spPr>
          <p:txBody>
            <a:bodyPr anchor="ctr"/>
            <a:lstStyle/>
            <a:p>
              <a:pPr algn="l" eaLnBrk="1" hangingPunct="1">
                <a:spcBef>
                  <a:spcPct val="80000"/>
                </a:spcBef>
                <a:buClr>
                  <a:schemeClr val="tx1"/>
                </a:buClr>
                <a:buSzPct val="80000"/>
                <a:buFont typeface="Wingdings" pitchFamily="2" charset="2"/>
                <a:buNone/>
              </a:pPr>
              <a:r>
                <a:rPr lang="en-US" sz="900" b="0" dirty="0">
                  <a:cs typeface="Arial" charset="0"/>
                </a:rPr>
                <a:t>Project </a:t>
              </a:r>
              <a:r>
                <a:rPr lang="en-US" sz="900" b="0" dirty="0" smtClean="0">
                  <a:cs typeface="Arial" charset="0"/>
                </a:rPr>
                <a:t>milestone not started</a:t>
              </a:r>
              <a:endParaRPr lang="en-US" sz="900" b="0" dirty="0">
                <a:cs typeface="Arial" charset="0"/>
              </a:endParaRPr>
            </a:p>
          </p:txBody>
        </p:sp>
      </p:grpSp>
      <p:cxnSp>
        <p:nvCxnSpPr>
          <p:cNvPr id="36" name="Straight Connector 35"/>
          <p:cNvCxnSpPr/>
          <p:nvPr/>
        </p:nvCxnSpPr>
        <p:spPr>
          <a:xfrm>
            <a:off x="391008" y="1371600"/>
            <a:ext cx="8610600" cy="0"/>
          </a:xfrm>
          <a:prstGeom prst="line">
            <a:avLst/>
          </a:prstGeom>
          <a:ln w="19050"/>
        </p:spPr>
        <p:style>
          <a:lnRef idx="1">
            <a:schemeClr val="accent1"/>
          </a:lnRef>
          <a:fillRef idx="0">
            <a:schemeClr val="accent1"/>
          </a:fillRef>
          <a:effectRef idx="0">
            <a:schemeClr val="accent1"/>
          </a:effectRef>
          <a:fontRef idx="minor">
            <a:schemeClr val="tx1"/>
          </a:fontRef>
        </p:style>
      </p:cxnSp>
      <p:sp>
        <p:nvSpPr>
          <p:cNvPr id="38" name="Text Box 2"/>
          <p:cNvSpPr txBox="1">
            <a:spLocks noChangeArrowheads="1"/>
          </p:cNvSpPr>
          <p:nvPr/>
        </p:nvSpPr>
        <p:spPr bwMode="auto">
          <a:xfrm>
            <a:off x="304800" y="2362200"/>
            <a:ext cx="3886200" cy="408175"/>
          </a:xfrm>
          <a:prstGeom prst="rect">
            <a:avLst/>
          </a:prstGeom>
          <a:noFill/>
          <a:ln w="12700">
            <a:noFill/>
            <a:miter lim="800000"/>
            <a:headEnd/>
            <a:tailEnd/>
          </a:ln>
        </p:spPr>
        <p:txBody>
          <a:bodyPr lIns="92075" tIns="46038" rIns="92075" bIns="46038"/>
          <a:lstStyle/>
          <a:p>
            <a:pPr marL="165100" indent="-165100" defTabSz="514350">
              <a:lnSpc>
                <a:spcPct val="80000"/>
              </a:lnSpc>
              <a:spcBef>
                <a:spcPct val="45000"/>
              </a:spcBef>
              <a:buClr>
                <a:schemeClr val="tx1"/>
              </a:buClr>
              <a:buFont typeface="Wingdings" pitchFamily="2" charset="2"/>
              <a:buChar char="§"/>
            </a:pPr>
            <a:endParaRPr lang="en-US" dirty="0"/>
          </a:p>
        </p:txBody>
      </p:sp>
      <p:sp>
        <p:nvSpPr>
          <p:cNvPr id="43" name="Rectangle 317"/>
          <p:cNvSpPr>
            <a:spLocks noChangeArrowheads="1"/>
          </p:cNvSpPr>
          <p:nvPr/>
        </p:nvSpPr>
        <p:spPr bwMode="auto">
          <a:xfrm>
            <a:off x="6873240" y="990600"/>
            <a:ext cx="274320" cy="203200"/>
          </a:xfrm>
          <a:prstGeom prst="rect">
            <a:avLst/>
          </a:prstGeom>
          <a:noFill/>
          <a:ln w="3175">
            <a:solidFill>
              <a:schemeClr val="tx1"/>
            </a:solidFill>
            <a:miter lim="800000"/>
            <a:headEnd/>
            <a:tailEnd/>
          </a:ln>
        </p:spPr>
        <p:txBody>
          <a:bodyPr anchor="ctr"/>
          <a:lstStyle/>
          <a:p>
            <a:pPr eaLnBrk="1" hangingPunct="1">
              <a:spcBef>
                <a:spcPct val="80000"/>
              </a:spcBef>
              <a:buClr>
                <a:schemeClr val="tx1"/>
              </a:buClr>
              <a:buSzPct val="80000"/>
              <a:buFont typeface="Wingdings" pitchFamily="2" charset="2"/>
              <a:buNone/>
            </a:pPr>
            <a:endParaRPr lang="en-US" sz="800" dirty="0">
              <a:solidFill>
                <a:schemeClr val="bg1"/>
              </a:solidFill>
              <a:cs typeface="Arial" charset="0"/>
            </a:endParaRPr>
          </a:p>
        </p:txBody>
      </p:sp>
      <p:sp>
        <p:nvSpPr>
          <p:cNvPr id="44" name="Rectangle 280"/>
          <p:cNvSpPr>
            <a:spLocks noChangeArrowheads="1"/>
          </p:cNvSpPr>
          <p:nvPr/>
        </p:nvSpPr>
        <p:spPr bwMode="auto">
          <a:xfrm>
            <a:off x="381000" y="1524000"/>
            <a:ext cx="3886200" cy="304799"/>
          </a:xfrm>
          <a:prstGeom prst="rect">
            <a:avLst/>
          </a:prstGeom>
          <a:solidFill>
            <a:srgbClr val="00B0F0"/>
          </a:solidFill>
          <a:ln w="9525">
            <a:solidFill>
              <a:srgbClr val="00B0F0"/>
            </a:solidFill>
            <a:miter lim="800000"/>
            <a:headEnd/>
            <a:tailEnd/>
          </a:ln>
        </p:spPr>
        <p:txBody>
          <a:bodyPr anchor="ctr"/>
          <a:lstStyle/>
          <a:p>
            <a:pPr algn="ctr" eaLnBrk="1" hangingPunct="1">
              <a:spcBef>
                <a:spcPct val="80000"/>
              </a:spcBef>
              <a:buClr>
                <a:schemeClr val="tx1"/>
              </a:buClr>
              <a:buSzPct val="80000"/>
              <a:buFont typeface="Wingdings" pitchFamily="2" charset="2"/>
              <a:buNone/>
            </a:pPr>
            <a:r>
              <a:rPr lang="en-US" sz="1200" b="1" dirty="0" smtClean="0">
                <a:solidFill>
                  <a:schemeClr val="bg1"/>
                </a:solidFill>
                <a:cs typeface="Arial" charset="0"/>
              </a:rPr>
              <a:t>Highlights</a:t>
            </a:r>
            <a:endParaRPr lang="en-US" sz="1200" b="1" dirty="0">
              <a:solidFill>
                <a:schemeClr val="bg1"/>
              </a:solidFill>
              <a:cs typeface="Arial" charset="0"/>
            </a:endParaRPr>
          </a:p>
        </p:txBody>
      </p:sp>
      <p:sp>
        <p:nvSpPr>
          <p:cNvPr id="45" name="Text Box 2"/>
          <p:cNvSpPr txBox="1">
            <a:spLocks noChangeArrowheads="1"/>
          </p:cNvSpPr>
          <p:nvPr/>
        </p:nvSpPr>
        <p:spPr bwMode="auto">
          <a:xfrm>
            <a:off x="381000" y="1981200"/>
            <a:ext cx="3886200" cy="4648200"/>
          </a:xfrm>
          <a:prstGeom prst="rect">
            <a:avLst/>
          </a:prstGeom>
          <a:noFill/>
          <a:ln w="12700">
            <a:noFill/>
            <a:miter lim="800000"/>
            <a:headEnd/>
            <a:tailEnd/>
          </a:ln>
        </p:spPr>
        <p:txBody>
          <a:bodyPr lIns="92075" tIns="46038" rIns="92075" bIns="46038"/>
          <a:lstStyle/>
          <a:p>
            <a:pPr>
              <a:buFont typeface="Arial" pitchFamily="34" charset="0"/>
              <a:buChar char="•"/>
            </a:pPr>
            <a:r>
              <a:rPr lang="en-US" dirty="0" smtClean="0"/>
              <a:t>Vulnerability Assessments ongoing.  Focus on technical controls in place at agency</a:t>
            </a:r>
          </a:p>
          <a:p>
            <a:pPr>
              <a:buFont typeface="Arial" pitchFamily="34" charset="0"/>
              <a:buChar char="•"/>
            </a:pPr>
            <a:r>
              <a:rPr lang="en-US" dirty="0" smtClean="0"/>
              <a:t>Risk Assessments ongoing. Required interviews, workshops and meetings are complete. Deloitte is analyzing information gathered. Focus on operational and management controls in place at agency</a:t>
            </a:r>
          </a:p>
          <a:p>
            <a:pPr>
              <a:buFont typeface="Arial" pitchFamily="34" charset="0"/>
              <a:buChar char="•"/>
            </a:pPr>
            <a:r>
              <a:rPr lang="en-US" dirty="0" smtClean="0"/>
              <a:t>Development of strategies and recommendations to resolve detected issues and “themes” identified across the three agencies is ongoing</a:t>
            </a:r>
          </a:p>
          <a:p>
            <a:pPr>
              <a:buFont typeface="Arial" pitchFamily="34" charset="0"/>
              <a:buChar char="•"/>
            </a:pPr>
            <a:r>
              <a:rPr lang="en-US" dirty="0" smtClean="0"/>
              <a:t>Governance sessions in process and interviews with CISO’s of MN, PA, and MI have been completed</a:t>
            </a:r>
            <a:endParaRPr lang="en-US" b="1" dirty="0" smtClean="0"/>
          </a:p>
        </p:txBody>
      </p:sp>
    </p:spTree>
    <p:extLst>
      <p:ext uri="{BB962C8B-B14F-4D97-AF65-F5344CB8AC3E}">
        <p14:creationId xmlns:p14="http://schemas.microsoft.com/office/powerpoint/2010/main" val="32158380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t="-3000" b="-3000"/>
          </a:stretch>
        </a:blipFill>
        <a:effectLst/>
      </p:bgPr>
    </p:bg>
    <p:spTree>
      <p:nvGrpSpPr>
        <p:cNvPr id="1" name=""/>
        <p:cNvGrpSpPr/>
        <p:nvPr/>
      </p:nvGrpSpPr>
      <p:grpSpPr>
        <a:xfrm>
          <a:off x="0" y="0"/>
          <a:ext cx="0" cy="0"/>
          <a:chOff x="0" y="0"/>
          <a:chExt cx="0" cy="0"/>
        </a:xfrm>
      </p:grpSpPr>
      <p:sp>
        <p:nvSpPr>
          <p:cNvPr id="4" name="Content Placeholder 1"/>
          <p:cNvSpPr>
            <a:spLocks noGrp="1"/>
          </p:cNvSpPr>
          <p:nvPr>
            <p:ph idx="1"/>
          </p:nvPr>
        </p:nvSpPr>
        <p:spPr>
          <a:xfrm>
            <a:off x="381000" y="1524000"/>
            <a:ext cx="8229600" cy="4876800"/>
          </a:xfrm>
        </p:spPr>
        <p:txBody>
          <a:bodyPr>
            <a:noAutofit/>
          </a:bodyPr>
          <a:lstStyle/>
          <a:p>
            <a:r>
              <a:rPr lang="en-US" sz="1400" b="1" u="sng" dirty="0" smtClean="0"/>
              <a:t>Section 3.A   Information Security</a:t>
            </a:r>
            <a:endParaRPr lang="en-US" sz="1400" dirty="0" smtClean="0"/>
          </a:p>
          <a:p>
            <a:pPr lvl="1"/>
            <a:r>
              <a:rPr lang="en-US" sz="1400" dirty="0" smtClean="0"/>
              <a:t>Salary for 6 positions  			$981,800</a:t>
            </a:r>
          </a:p>
          <a:p>
            <a:pPr lvl="1"/>
            <a:r>
              <a:rPr lang="en-US" sz="1400" dirty="0" smtClean="0"/>
              <a:t>Contributions @ 31%  			$304,358</a:t>
            </a:r>
          </a:p>
          <a:p>
            <a:pPr lvl="1"/>
            <a:r>
              <a:rPr lang="en-US" sz="1400" dirty="0" smtClean="0"/>
              <a:t>Recurring Operating Costs			$108,548</a:t>
            </a:r>
          </a:p>
          <a:p>
            <a:pPr lvl="1"/>
            <a:r>
              <a:rPr lang="en-US" sz="1400" dirty="0" smtClean="0"/>
              <a:t>Annual Security Conference			$20,000</a:t>
            </a:r>
          </a:p>
          <a:p>
            <a:pPr lvl="1"/>
            <a:r>
              <a:rPr lang="en-US" sz="1400" dirty="0" smtClean="0"/>
              <a:t>Non-Recurring Start-up Costs		$70,032</a:t>
            </a:r>
          </a:p>
          <a:p>
            <a:pPr lvl="1">
              <a:buFont typeface="Arial" pitchFamily="34" charset="0"/>
              <a:buChar char="•"/>
            </a:pPr>
            <a:endParaRPr lang="en-US" sz="1400" dirty="0" smtClean="0"/>
          </a:p>
          <a:p>
            <a:r>
              <a:rPr lang="en-US" sz="1400" b="1" u="sng" dirty="0" smtClean="0"/>
              <a:t>Article 3   Technology Investment Council</a:t>
            </a:r>
          </a:p>
          <a:p>
            <a:pPr lvl="1"/>
            <a:r>
              <a:rPr lang="en-US" sz="1400" dirty="0" smtClean="0"/>
              <a:t>Add the following language to Article 3:  </a:t>
            </a:r>
            <a:r>
              <a:rPr lang="en-US" sz="1400" i="1" dirty="0" smtClean="0"/>
              <a:t>“Upon funding from the General Assembly, the council may engage or employ staff or consultants as may be necessary and prudent to assist the council in performance of its duties and responsibilities.”</a:t>
            </a:r>
          </a:p>
          <a:p>
            <a:pPr lvl="1">
              <a:buNone/>
            </a:pPr>
            <a:endParaRPr lang="en-US" sz="1400" i="1" dirty="0" smtClean="0"/>
          </a:p>
          <a:p>
            <a:pPr lvl="1"/>
            <a:r>
              <a:rPr lang="en-US" sz="1400" dirty="0" smtClean="0"/>
              <a:t>Estimated Consultant Costs 		$98,784</a:t>
            </a:r>
          </a:p>
          <a:p>
            <a:pPr>
              <a:buNone/>
            </a:pPr>
            <a:endParaRPr lang="en-US" sz="1400" b="1" dirty="0" smtClean="0"/>
          </a:p>
          <a:p>
            <a:r>
              <a:rPr lang="en-US" sz="1400" b="1" u="sng" dirty="0" smtClean="0"/>
              <a:t>Chapter 79   Joint Information Security Oversight Committee</a:t>
            </a:r>
          </a:p>
          <a:p>
            <a:pPr lvl="1"/>
            <a:r>
              <a:rPr lang="en-US" sz="1400" dirty="0" smtClean="0"/>
              <a:t>Consultant Cost 			$49,392</a:t>
            </a:r>
          </a:p>
          <a:p>
            <a:pPr lvl="1"/>
            <a:r>
              <a:rPr lang="en-US" sz="1400" dirty="0" smtClean="0"/>
              <a:t>Subsistence for 8 committee members		$6,816</a:t>
            </a:r>
          </a:p>
          <a:p>
            <a:pPr lvl="1">
              <a:buNone/>
            </a:pPr>
            <a:endParaRPr lang="en-US" sz="1400" dirty="0" smtClean="0"/>
          </a:p>
          <a:p>
            <a:r>
              <a:rPr lang="en-US" sz="1400" b="1" u="sng" dirty="0" smtClean="0"/>
              <a:t>Grand Total</a:t>
            </a:r>
            <a:r>
              <a:rPr lang="en-US" sz="1400" dirty="0" smtClean="0"/>
              <a:t>				</a:t>
            </a:r>
            <a:r>
              <a:rPr lang="en-US" sz="1400" b="1" dirty="0" smtClean="0"/>
              <a:t>$1,639,730</a:t>
            </a:r>
          </a:p>
          <a:p>
            <a:endParaRPr lang="en-US" sz="1400" dirty="0" smtClean="0"/>
          </a:p>
          <a:p>
            <a:pPr lvl="1">
              <a:buFont typeface="Arial" pitchFamily="34" charset="0"/>
              <a:buChar char="•"/>
            </a:pPr>
            <a:endParaRPr lang="en-US" sz="1400" dirty="0" smtClean="0"/>
          </a:p>
          <a:p>
            <a:pPr lvl="1">
              <a:buNone/>
            </a:pPr>
            <a:endParaRPr lang="en-US" sz="1400" dirty="0" smtClean="0"/>
          </a:p>
          <a:p>
            <a:pPr lvl="1">
              <a:buNone/>
            </a:pPr>
            <a:endParaRPr lang="en-US" sz="1200" dirty="0" smtClean="0"/>
          </a:p>
          <a:p>
            <a:pPr lvl="1">
              <a:buNone/>
            </a:pPr>
            <a:r>
              <a:rPr lang="en-US" sz="1200" dirty="0" smtClean="0"/>
              <a:t>	</a:t>
            </a:r>
          </a:p>
        </p:txBody>
      </p:sp>
      <p:sp>
        <p:nvSpPr>
          <p:cNvPr id="5" name="Title 1"/>
          <p:cNvSpPr>
            <a:spLocks noGrp="1"/>
          </p:cNvSpPr>
          <p:nvPr>
            <p:ph type="title"/>
          </p:nvPr>
        </p:nvSpPr>
        <p:spPr>
          <a:xfrm>
            <a:off x="457200" y="274638"/>
            <a:ext cx="8229600" cy="1143000"/>
          </a:xfrm>
        </p:spPr>
        <p:txBody>
          <a:bodyPr>
            <a:normAutofit/>
          </a:bodyPr>
          <a:lstStyle/>
          <a:p>
            <a:pPr algn="l"/>
            <a:r>
              <a:rPr lang="en-US" sz="3600" dirty="0" smtClean="0">
                <a:solidFill>
                  <a:srgbClr val="005490"/>
                </a:solidFill>
              </a:rPr>
              <a:t>S. 334 – Fiscal Impact</a:t>
            </a:r>
            <a:endParaRPr lang="en-US" sz="3600" dirty="0">
              <a:solidFill>
                <a:srgbClr val="005490"/>
              </a:solidFill>
            </a:endParaRPr>
          </a:p>
        </p:txBody>
      </p:sp>
    </p:spTree>
    <p:extLst>
      <p:ext uri="{BB962C8B-B14F-4D97-AF65-F5344CB8AC3E}">
        <p14:creationId xmlns:p14="http://schemas.microsoft.com/office/powerpoint/2010/main" val="3205643756"/>
      </p:ext>
    </p:extLst>
  </p:cSld>
  <p:clrMapOvr>
    <a:masterClrMapping/>
  </p:clrMapOvr>
</p:sld>
</file>

<file path=ppt/theme/theme1.xml><?xml version="1.0" encoding="utf-8"?>
<a:theme xmlns:a="http://schemas.openxmlformats.org/drawingml/2006/main" name="BoardTemplate1">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BoardTemplate1</Template>
  <TotalTime>208</TotalTime>
  <Words>613</Words>
  <Application>Microsoft Office PowerPoint</Application>
  <PresentationFormat>On-screen Show (4:3)</PresentationFormat>
  <Paragraphs>103</Paragraphs>
  <Slides>10</Slides>
  <Notes>1</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BoardTemplate1</vt:lpstr>
      <vt:lpstr>PowerPoint Presentation</vt:lpstr>
      <vt:lpstr>Agenda</vt:lpstr>
      <vt:lpstr>Contract Information</vt:lpstr>
      <vt:lpstr>Project Activities and Timeline</vt:lpstr>
      <vt:lpstr>Project Activities and Timeline</vt:lpstr>
      <vt:lpstr>Project Activities and Timeline</vt:lpstr>
      <vt:lpstr>Project Activities and Timeline</vt:lpstr>
      <vt:lpstr>PowerPoint Presentation</vt:lpstr>
      <vt:lpstr>S. 334 – Fiscal Impact</vt:lpstr>
      <vt:lpstr>S. 334 – Fiscal Impact</vt:lpstr>
    </vt:vector>
  </TitlesOfParts>
  <Company>CIO</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mwshelton</dc:creator>
  <cp:lastModifiedBy>kbfanning</cp:lastModifiedBy>
  <cp:revision>31</cp:revision>
  <cp:lastPrinted>2013-04-15T18:47:26Z</cp:lastPrinted>
  <dcterms:created xsi:type="dcterms:W3CDTF">2011-08-08T15:18:37Z</dcterms:created>
  <dcterms:modified xsi:type="dcterms:W3CDTF">2013-04-15T19:00:18Z</dcterms:modified>
</cp:coreProperties>
</file>